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1"/>
  </p:sldMasterIdLst>
  <p:sldIdLst>
    <p:sldId id="263" r:id="rId22"/>
    <p:sldId id="264" r:id="rId23"/>
    <p:sldId id="267" r:id="rId24"/>
    <p:sldId id="271" r:id="rId25"/>
    <p:sldId id="272" r:id="rId26"/>
    <p:sldId id="273" r:id="rId27"/>
    <p:sldId id="339" r:id="rId28"/>
    <p:sldId id="340" r:id="rId29"/>
    <p:sldId id="341" r:id="rId30"/>
    <p:sldId id="342" r:id="rId31"/>
    <p:sldId id="343" r:id="rId32"/>
    <p:sldId id="324" r:id="rId33"/>
    <p:sldId id="325" r:id="rId34"/>
    <p:sldId id="326" r:id="rId35"/>
    <p:sldId id="327" r:id="rId36"/>
    <p:sldId id="328" r:id="rId37"/>
    <p:sldId id="344" r:id="rId38"/>
    <p:sldId id="345" r:id="rId39"/>
    <p:sldId id="346" r:id="rId40"/>
    <p:sldId id="329" r:id="rId41"/>
    <p:sldId id="347" r:id="rId42"/>
    <p:sldId id="348" r:id="rId43"/>
    <p:sldId id="330" r:id="rId44"/>
    <p:sldId id="349" r:id="rId45"/>
    <p:sldId id="350" r:id="rId46"/>
    <p:sldId id="331" r:id="rId47"/>
    <p:sldId id="351" r:id="rId48"/>
    <p:sldId id="352" r:id="rId49"/>
    <p:sldId id="353" r:id="rId50"/>
    <p:sldId id="354" r:id="rId51"/>
    <p:sldId id="355" r:id="rId52"/>
    <p:sldId id="332" r:id="rId53"/>
    <p:sldId id="333" r:id="rId54"/>
    <p:sldId id="357" r:id="rId55"/>
    <p:sldId id="358" r:id="rId56"/>
    <p:sldId id="334" r:id="rId57"/>
    <p:sldId id="335" r:id="rId58"/>
    <p:sldId id="336" r:id="rId59"/>
    <p:sldId id="337" r:id="rId60"/>
    <p:sldId id="338" r:id="rId61"/>
    <p:sldId id="275" r:id="rId62"/>
    <p:sldId id="276" r:id="rId63"/>
    <p:sldId id="277" r:id="rId64"/>
    <p:sldId id="278" r:id="rId65"/>
    <p:sldId id="279" r:id="rId66"/>
    <p:sldId id="280" r:id="rId67"/>
    <p:sldId id="281" r:id="rId68"/>
    <p:sldId id="282" r:id="rId69"/>
    <p:sldId id="283" r:id="rId70"/>
    <p:sldId id="284" r:id="rId71"/>
    <p:sldId id="285" r:id="rId72"/>
    <p:sldId id="286" r:id="rId73"/>
    <p:sldId id="360" r:id="rId74"/>
    <p:sldId id="361" r:id="rId75"/>
    <p:sldId id="287" r:id="rId76"/>
    <p:sldId id="288" r:id="rId77"/>
    <p:sldId id="289" r:id="rId78"/>
    <p:sldId id="268" r:id="rId7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36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5" Type="http://schemas.openxmlformats.org/officeDocument/2006/relationships/customXml" Target="../customXml/item5.xml"/><Relationship Id="rId61" Type="http://schemas.openxmlformats.org/officeDocument/2006/relationships/slide" Target="slides/slide40.xml"/><Relationship Id="rId82" Type="http://schemas.openxmlformats.org/officeDocument/2006/relationships/theme" Target="theme/theme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customXml" Target="../customXml/item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customXml" Target="../customXml/item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customXml" Target="../customXml/item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7" Type="http://schemas.openxmlformats.org/officeDocument/2006/relationships/customXml" Target="../customXml/item7.xml"/><Relationship Id="rId71" Type="http://schemas.openxmlformats.org/officeDocument/2006/relationships/slide" Target="slides/slide50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7.xml"/><Relationship Id="rId7" Type="http://schemas.openxmlformats.org/officeDocument/2006/relationships/image" Target="../media/image4.pn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20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48719</a:t>
            </a:r>
          </a:p>
          <a:p>
            <a:r>
              <a:rPr lang="pt-BR" dirty="0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96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8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7" y="3313787"/>
            <a:ext cx="15020807" cy="1551034"/>
          </a:xfrm>
        </p:spPr>
        <p:txBody>
          <a:bodyPr/>
          <a:lstStyle/>
          <a:p>
            <a:r>
              <a:rPr lang="en-US" sz="6000" b="1" dirty="0"/>
              <a:t>Biopsy Evaluation of </a:t>
            </a:r>
            <a:br>
              <a:rPr lang="en-US" sz="6000" b="1" dirty="0"/>
            </a:br>
            <a:r>
              <a:rPr lang="en-US" sz="6000" b="1" dirty="0"/>
              <a:t>Inflammatory Bowel Disease:</a:t>
            </a:r>
            <a:br>
              <a:rPr lang="en-US" sz="6000" b="1" dirty="0"/>
            </a:br>
            <a:r>
              <a:rPr lang="en-US" sz="6000" b="1" dirty="0"/>
              <a:t>Diagnosis, Differentials, and Dysplasia</a:t>
            </a:r>
            <a:endParaRPr lang="pt-BR" sz="6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Raul S. Gonzalez, MD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Emory University Hospital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B7A58A8-458A-E7B5-8D3D-CE2987010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43231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CD on biopsy</a:t>
            </a:r>
          </a:p>
        </p:txBody>
      </p:sp>
    </p:spTree>
    <p:extLst>
      <p:ext uri="{BB962C8B-B14F-4D97-AF65-F5344CB8AC3E}">
        <p14:creationId xmlns:p14="http://schemas.microsoft.com/office/powerpoint/2010/main" val="2646988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93BFDA6-5DB5-A753-4113-E1C7CF62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43231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UC on biopsy</a:t>
            </a:r>
          </a:p>
        </p:txBody>
      </p:sp>
    </p:spTree>
    <p:extLst>
      <p:ext uri="{BB962C8B-B14F-4D97-AF65-F5344CB8AC3E}">
        <p14:creationId xmlns:p14="http://schemas.microsoft.com/office/powerpoint/2010/main" val="99803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143E5-0A7C-5D54-6B02-3F7B39CD41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Scoring IBD Activity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2BF51-EED7-9C45-3C29-3B160E0C56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Dozens of scoring systems have been proposed</a:t>
            </a:r>
          </a:p>
          <a:p>
            <a:r>
              <a:rPr lang="en-US" dirty="0"/>
              <a:t>Conclusion from review of CD systems:</a:t>
            </a:r>
            <a:endParaRPr lang="en-US" baseline="30000" dirty="0"/>
          </a:p>
          <a:p>
            <a:r>
              <a:rPr lang="en-US" baseline="30000" dirty="0"/>
              <a:t>	</a:t>
            </a:r>
            <a:r>
              <a:rPr lang="en-US" dirty="0"/>
              <a:t>Currently there is </a:t>
            </a:r>
            <a:r>
              <a:rPr lang="en-US" b="1" u="sng" dirty="0"/>
              <a:t>no</a:t>
            </a:r>
            <a:r>
              <a:rPr lang="en-US" u="sng" dirty="0"/>
              <a:t> fully validated histological scoring index</a:t>
            </a:r>
            <a:r>
              <a:rPr lang="en-US" dirty="0"/>
              <a:t> for evaluation of Crohn’s activity</a:t>
            </a:r>
          </a:p>
          <a:p>
            <a:r>
              <a:rPr lang="en-US" dirty="0"/>
              <a:t>Conclusion from review of UC systems:</a:t>
            </a:r>
          </a:p>
          <a:p>
            <a:r>
              <a:rPr lang="en-US" dirty="0"/>
              <a:t>	The </a:t>
            </a:r>
            <a:r>
              <a:rPr lang="en-US" u="sng" dirty="0"/>
              <a:t>Nancy Index</a:t>
            </a:r>
            <a:r>
              <a:rPr lang="en-US" dirty="0"/>
              <a:t> and the </a:t>
            </a:r>
            <a:r>
              <a:rPr lang="en-US" u="sng" dirty="0"/>
              <a:t>Robarts Histopathology Index</a:t>
            </a:r>
            <a:r>
              <a:rPr lang="en-US" dirty="0"/>
              <a:t> have undergone the most validation … 	However, </a:t>
            </a:r>
            <a:r>
              <a:rPr lang="en-US" b="1" u="sng" dirty="0"/>
              <a:t>none</a:t>
            </a:r>
            <a:r>
              <a:rPr lang="en-US" u="sng" dirty="0"/>
              <a:t> of the currently available histologic scoring indices have been fully validated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4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2472-08F7-9631-D03F-5B7651C80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/>
              <a:t>My </a:t>
            </a:r>
            <a:r>
              <a:rPr lang="en-US" sz="5400" b="1" dirty="0" err="1"/>
              <a:t>Signout</a:t>
            </a:r>
            <a:r>
              <a:rPr lang="en-US" sz="5400" b="1" dirty="0"/>
              <a:t> Approach (Bx, </a:t>
            </a:r>
            <a:r>
              <a:rPr lang="en-US" sz="5400" b="1" dirty="0" err="1"/>
              <a:t>Hx</a:t>
            </a:r>
            <a:r>
              <a:rPr lang="en-US" sz="5400" b="1" dirty="0"/>
              <a:t> of IBD)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33AF4-6478-ED47-8F9F-354B3FD68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Colonic mucosa within normal limits</a:t>
            </a:r>
          </a:p>
          <a:p>
            <a:r>
              <a:rPr lang="en-US" dirty="0"/>
              <a:t>Inactive chronic colitis</a:t>
            </a:r>
          </a:p>
          <a:p>
            <a:r>
              <a:rPr lang="en-US" dirty="0"/>
              <a:t>Minimally active chronic colitis</a:t>
            </a:r>
          </a:p>
          <a:p>
            <a:r>
              <a:rPr lang="en-US" dirty="0"/>
              <a:t>Mildly active chronic colitis</a:t>
            </a:r>
          </a:p>
          <a:p>
            <a:r>
              <a:rPr lang="en-US" dirty="0"/>
              <a:t>Moderately active chronic colitis with crypt abscesses</a:t>
            </a:r>
          </a:p>
          <a:p>
            <a:r>
              <a:rPr lang="en-US" dirty="0"/>
              <a:t>Severely active chronic colitis with ulceration</a:t>
            </a:r>
          </a:p>
          <a:p>
            <a:endParaRPr lang="en-US" dirty="0"/>
          </a:p>
          <a:p>
            <a:r>
              <a:rPr lang="en-US" dirty="0"/>
              <a:t>Comment: The patient’s reported history of [UC / CD] is noted. No granulomas or dysplasia seen.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3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188A-38F3-0A69-1420-D56B40BFA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/>
              <a:t>My </a:t>
            </a:r>
            <a:r>
              <a:rPr lang="en-US" sz="5400" b="1" dirty="0" err="1"/>
              <a:t>Signout</a:t>
            </a:r>
            <a:r>
              <a:rPr lang="en-US" sz="5400" b="1" dirty="0"/>
              <a:t> Approach (Bx, </a:t>
            </a:r>
            <a:r>
              <a:rPr lang="en-US" sz="5400" b="1" u="sng" dirty="0"/>
              <a:t>no</a:t>
            </a:r>
            <a:r>
              <a:rPr lang="en-US" sz="5400" b="1" dirty="0"/>
              <a:t> </a:t>
            </a:r>
            <a:r>
              <a:rPr lang="en-US" sz="5400" b="1" dirty="0" err="1"/>
              <a:t>Hx</a:t>
            </a:r>
            <a:r>
              <a:rPr lang="en-US" sz="5400" b="1" dirty="0"/>
              <a:t> of IBD)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7C60C-B0F6-96B7-D4CA-F2F579BC0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Descriptive topline: “Colonic mucosa with architectural distortion and acute inflammation”</a:t>
            </a:r>
          </a:p>
          <a:p>
            <a:r>
              <a:rPr lang="en-US" dirty="0"/>
              <a:t>1. I really think it’s IBD, but there’s no history:</a:t>
            </a:r>
          </a:p>
          <a:p>
            <a:r>
              <a:rPr lang="en-US" dirty="0"/>
              <a:t>	“The findings are not specific but are compatible with inflammatory bowel disease in the proper 	clinical context.”</a:t>
            </a:r>
          </a:p>
          <a:p>
            <a:r>
              <a:rPr lang="en-US" dirty="0"/>
              <a:t>2. I think it might be IBD (or the clinicians do), but it’s really not clear:</a:t>
            </a:r>
          </a:p>
          <a:p>
            <a:r>
              <a:rPr lang="en-US" dirty="0"/>
              <a:t>	“The findings are not specific. The differential diagnosis includes acute self-limited/infectious 	colitis, medication-induced injury, and inflammatory bowel disease.”</a:t>
            </a:r>
          </a:p>
          <a:p>
            <a:r>
              <a:rPr lang="en-US" dirty="0"/>
              <a:t>	(Adjust the </a:t>
            </a:r>
            <a:r>
              <a:rPr lang="en-US" dirty="0" err="1"/>
              <a:t>ddx</a:t>
            </a:r>
            <a:r>
              <a:rPr lang="en-US" dirty="0"/>
              <a:t> as needed)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7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898C-1541-67A6-D099-31419C3B3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DDX of IBD on Biopsy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CDAD1-3FB1-249A-0CB0-247DBC7BE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Acute self-limited / infectious colitis</a:t>
            </a:r>
          </a:p>
          <a:p>
            <a:r>
              <a:rPr lang="en-US" dirty="0"/>
              <a:t>Segmental colitis</a:t>
            </a:r>
          </a:p>
          <a:p>
            <a:r>
              <a:rPr lang="en-US" dirty="0"/>
              <a:t>Diversion colitis</a:t>
            </a:r>
          </a:p>
          <a:p>
            <a:r>
              <a:rPr lang="en-US" dirty="0"/>
              <a:t>Drug-induced colitis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0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AE6C7-F7A3-D965-3878-75041F10A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Acute Self-Limited Colitis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9A651-1DA0-0877-710B-466501E7B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Transient colitis, usually infectious</a:t>
            </a:r>
          </a:p>
          <a:p>
            <a:r>
              <a:rPr lang="en-US" dirty="0"/>
              <a:t>Histology does not readily correspond to organism</a:t>
            </a:r>
          </a:p>
          <a:p>
            <a:r>
              <a:rPr lang="en-US" dirty="0"/>
              <a:t>	Additional testing needed</a:t>
            </a:r>
          </a:p>
          <a:p>
            <a:r>
              <a:rPr lang="en-US" dirty="0"/>
              <a:t>Culprits include </a:t>
            </a:r>
            <a:r>
              <a:rPr lang="en-US" i="1" dirty="0"/>
              <a:t>Shigella</a:t>
            </a:r>
            <a:r>
              <a:rPr lang="en-US" dirty="0"/>
              <a:t>, </a:t>
            </a:r>
            <a:r>
              <a:rPr lang="en-US" i="1" dirty="0"/>
              <a:t>Salmonella</a:t>
            </a:r>
            <a:r>
              <a:rPr lang="en-US" dirty="0"/>
              <a:t>, </a:t>
            </a:r>
            <a:r>
              <a:rPr lang="en-US" i="1" dirty="0"/>
              <a:t>Campylobacter</a:t>
            </a:r>
            <a:r>
              <a:rPr lang="en-US" dirty="0"/>
              <a:t>, </a:t>
            </a:r>
            <a:r>
              <a:rPr lang="en-US" i="1" dirty="0"/>
              <a:t>E. coli</a:t>
            </a:r>
            <a:r>
              <a:rPr lang="en-US" dirty="0"/>
              <a:t>, </a:t>
            </a:r>
            <a:r>
              <a:rPr lang="en-US" i="1" dirty="0"/>
              <a:t>Vibrio</a:t>
            </a:r>
          </a:p>
          <a:p>
            <a:endParaRPr lang="en-US" dirty="0"/>
          </a:p>
          <a:p>
            <a:r>
              <a:rPr lang="en-US" dirty="0"/>
              <a:t>Clinical: rapid onset of symptoms (fever, abdominal pain, diarrhea)</a:t>
            </a:r>
          </a:p>
          <a:p>
            <a:r>
              <a:rPr lang="en-US" dirty="0"/>
              <a:t>Histology: prominent acute inflammation, usually without</a:t>
            </a:r>
            <a:br>
              <a:rPr lang="en-US" dirty="0"/>
            </a:br>
            <a:r>
              <a:rPr lang="en-US" dirty="0"/>
              <a:t>definitive chronicity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0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FF56025-F3AC-995A-74BA-3AAD308AB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Acute self-limited colitis</a:t>
            </a:r>
          </a:p>
        </p:txBody>
      </p:sp>
    </p:spTree>
    <p:extLst>
      <p:ext uri="{BB962C8B-B14F-4D97-AF65-F5344CB8AC3E}">
        <p14:creationId xmlns:p14="http://schemas.microsoft.com/office/powerpoint/2010/main" val="948281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974F573-4763-2D3C-02BA-8689DC445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Acute self-limited colitis</a:t>
            </a:r>
          </a:p>
        </p:txBody>
      </p:sp>
    </p:spTree>
    <p:extLst>
      <p:ext uri="{BB962C8B-B14F-4D97-AF65-F5344CB8AC3E}">
        <p14:creationId xmlns:p14="http://schemas.microsoft.com/office/powerpoint/2010/main" val="1292803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D7ED44F-B16C-34F9-6AB9-2E2D11A3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Acute self-limited colitis</a:t>
            </a:r>
          </a:p>
        </p:txBody>
      </p:sp>
    </p:spTree>
    <p:extLst>
      <p:ext uri="{BB962C8B-B14F-4D97-AF65-F5344CB8AC3E}">
        <p14:creationId xmlns:p14="http://schemas.microsoft.com/office/powerpoint/2010/main" val="3927112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2104372" y="2156001"/>
            <a:ext cx="14179463" cy="6538791"/>
          </a:xfrm>
        </p:spPr>
        <p:txBody>
          <a:bodyPr/>
          <a:lstStyle/>
          <a:p>
            <a:r>
              <a:rPr lang="en-US" dirty="0"/>
              <a:t>I have done consulting work for</a:t>
            </a:r>
          </a:p>
          <a:p>
            <a:pPr lvl="1"/>
            <a:r>
              <a:rPr lang="en-US" dirty="0"/>
              <a:t>Astellas Pharma Inc</a:t>
            </a:r>
          </a:p>
          <a:p>
            <a:pPr lvl="1"/>
            <a:r>
              <a:rPr lang="en-US" dirty="0"/>
              <a:t>Bristol Myers Squibb</a:t>
            </a:r>
          </a:p>
          <a:p>
            <a:pPr lvl="1"/>
            <a:r>
              <a:rPr lang="en-US" dirty="0"/>
              <a:t>GlaxoSmithKline</a:t>
            </a:r>
          </a:p>
          <a:p>
            <a:pPr lvl="1"/>
            <a:r>
              <a:rPr lang="en-US" dirty="0"/>
              <a:t>Vertex Pharmaceuticals</a:t>
            </a:r>
          </a:p>
          <a:p>
            <a:r>
              <a:rPr lang="en-US" dirty="0"/>
              <a:t>No information related to these activities will be discussed in this talk</a:t>
            </a:r>
          </a:p>
          <a:p>
            <a:r>
              <a:rPr lang="pt-BR" sz="2600" dirty="0"/>
              <a:t>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5647-338F-2EB6-863E-778CEFCE9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Segmental Colitis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E40F1-AAC7-C462-5B83-E8BBC87C3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Mucosal injury in regions of diverticulosis (SCAD)</a:t>
            </a:r>
          </a:p>
          <a:p>
            <a:r>
              <a:rPr lang="en-US" dirty="0"/>
              <a:t>Knowing that the colonoscopy showed </a:t>
            </a:r>
            <a:r>
              <a:rPr lang="en-US" dirty="0" err="1"/>
              <a:t>diverticuli</a:t>
            </a:r>
            <a:r>
              <a:rPr lang="en-US" dirty="0"/>
              <a:t> is vital!</a:t>
            </a:r>
          </a:p>
          <a:p>
            <a:r>
              <a:rPr lang="en-US" dirty="0"/>
              <a:t>Remember: </a:t>
            </a:r>
            <a:r>
              <a:rPr lang="en-US" dirty="0" err="1"/>
              <a:t>diverticuli</a:t>
            </a:r>
            <a:r>
              <a:rPr lang="en-US" dirty="0"/>
              <a:t> usually in sigmoid, but can occur anywhere</a:t>
            </a:r>
          </a:p>
          <a:p>
            <a:r>
              <a:rPr lang="en-US" dirty="0"/>
              <a:t>Histology: can strongly mimic IBD (LP expansion, crypt abnormalities, Paneth cell metaplasia) or simply acute colitis (PMNs)</a:t>
            </a:r>
          </a:p>
          <a:p>
            <a:r>
              <a:rPr lang="en-US" dirty="0"/>
              <a:t>	Crypt abscesses, marked crypt distortion, crypt rupture, and Paneth cell metaplasia may be more 	common in IBD than in SCAD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48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B93190C-34A0-ED14-C426-D9DC05A5F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Segmental colitis</a:t>
            </a:r>
          </a:p>
        </p:txBody>
      </p:sp>
    </p:spTree>
    <p:extLst>
      <p:ext uri="{BB962C8B-B14F-4D97-AF65-F5344CB8AC3E}">
        <p14:creationId xmlns:p14="http://schemas.microsoft.com/office/powerpoint/2010/main" val="1573750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02D1F34-A848-2F16-298B-A53F84C43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Segmental colitis</a:t>
            </a:r>
          </a:p>
        </p:txBody>
      </p:sp>
    </p:spTree>
    <p:extLst>
      <p:ext uri="{BB962C8B-B14F-4D97-AF65-F5344CB8AC3E}">
        <p14:creationId xmlns:p14="http://schemas.microsoft.com/office/powerpoint/2010/main" val="1256890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1A60-95F0-F985-7BD5-2D2E17C5D7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Diversion Colitis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AED60-E8CB-2753-2107-FBA5485203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Occurs in diverted segment of colon (usually rectal stump)</a:t>
            </a:r>
          </a:p>
          <a:p>
            <a:r>
              <a:rPr lang="en-US" dirty="0"/>
              <a:t>	Probably due to loss of short-chain fatty acid exposure</a:t>
            </a:r>
          </a:p>
          <a:p>
            <a:r>
              <a:rPr lang="en-US" dirty="0"/>
              <a:t>Important to know why patient underwent surgery/diversion (IBD?)</a:t>
            </a:r>
          </a:p>
          <a:p>
            <a:r>
              <a:rPr lang="en-US" dirty="0"/>
              <a:t>Histology and symptoms may seem mismatched</a:t>
            </a:r>
          </a:p>
          <a:p>
            <a:endParaRPr lang="en-US" dirty="0"/>
          </a:p>
          <a:p>
            <a:r>
              <a:rPr lang="en-US" dirty="0"/>
              <a:t>Histology: prominent lymphoid aggregates; possibly superimposed IBD-like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452E517-F6A4-ED77-38D2-FE906F21B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Diversion colitis</a:t>
            </a:r>
          </a:p>
        </p:txBody>
      </p:sp>
    </p:spTree>
    <p:extLst>
      <p:ext uri="{BB962C8B-B14F-4D97-AF65-F5344CB8AC3E}">
        <p14:creationId xmlns:p14="http://schemas.microsoft.com/office/powerpoint/2010/main" val="2369767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B19D884-ACC5-474E-F599-C0BE35BB5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Diversion colitis</a:t>
            </a:r>
          </a:p>
        </p:txBody>
      </p:sp>
    </p:spTree>
    <p:extLst>
      <p:ext uri="{BB962C8B-B14F-4D97-AF65-F5344CB8AC3E}">
        <p14:creationId xmlns:p14="http://schemas.microsoft.com/office/powerpoint/2010/main" val="2571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D6505-DED9-928A-E461-430F86C3A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Drug-Induced Colitis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E2953-0D28-2240-FBFF-E9CB4EE25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Wide variety of culprits and patterns of injury</a:t>
            </a:r>
          </a:p>
          <a:p>
            <a:endParaRPr lang="en-US" dirty="0"/>
          </a:p>
          <a:p>
            <a:r>
              <a:rPr lang="en-US" dirty="0"/>
              <a:t>Checkpoint inhibitors (CTLA4, PD1) and other immunomodulators (PI3K, TKI) are the main mimickers of IBD</a:t>
            </a:r>
          </a:p>
          <a:p>
            <a:r>
              <a:rPr lang="en-US" dirty="0"/>
              <a:t>Varying histology</a:t>
            </a:r>
          </a:p>
          <a:p>
            <a:r>
              <a:rPr lang="en-US" dirty="0"/>
              <a:t>	LP expansion, acute inflammation, crypt abnormalities (as in IBD)</a:t>
            </a:r>
          </a:p>
          <a:p>
            <a:r>
              <a:rPr lang="en-US" dirty="0"/>
              <a:t>	Increased intraepithelial lymphocytes, increased apoptosis, granulomas</a:t>
            </a:r>
          </a:p>
          <a:p>
            <a:endParaRPr lang="en-US" dirty="0"/>
          </a:p>
          <a:p>
            <a:r>
              <a:rPr lang="en-US" dirty="0"/>
              <a:t>Get an accurate medication list!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377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B27DF60-FAC0-5B6E-80FA-8315B67E9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PD1 inhibitor colitis</a:t>
            </a:r>
          </a:p>
        </p:txBody>
      </p:sp>
    </p:spTree>
    <p:extLst>
      <p:ext uri="{BB962C8B-B14F-4D97-AF65-F5344CB8AC3E}">
        <p14:creationId xmlns:p14="http://schemas.microsoft.com/office/powerpoint/2010/main" val="1617965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8C5010D-148F-01DD-4479-A171D565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PD1 inhibitor colitis</a:t>
            </a:r>
          </a:p>
        </p:txBody>
      </p:sp>
    </p:spTree>
    <p:extLst>
      <p:ext uri="{BB962C8B-B14F-4D97-AF65-F5344CB8AC3E}">
        <p14:creationId xmlns:p14="http://schemas.microsoft.com/office/powerpoint/2010/main" val="1487412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931FEE1-9E28-61A7-3916-27C74580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CTLA4 inhibitor colitis</a:t>
            </a:r>
          </a:p>
        </p:txBody>
      </p:sp>
    </p:spTree>
    <p:extLst>
      <p:ext uri="{BB962C8B-B14F-4D97-AF65-F5344CB8AC3E}">
        <p14:creationId xmlns:p14="http://schemas.microsoft.com/office/powerpoint/2010/main" val="173772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/>
              <a:t>Diagnosing Inflammatory Bowel Disease on Bx</a:t>
            </a:r>
            <a:endParaRPr lang="pt-BR" sz="4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When I see colitis on biopsy, my main question is </a:t>
            </a:r>
            <a:r>
              <a:rPr lang="en-US" sz="2800" u="sng" dirty="0"/>
              <a:t>always</a:t>
            </a:r>
          </a:p>
          <a:p>
            <a:r>
              <a:rPr lang="en-US" sz="4000" i="1" dirty="0"/>
              <a:t>Is it IBD?</a:t>
            </a:r>
          </a:p>
          <a:p>
            <a:endParaRPr lang="en-US" dirty="0"/>
          </a:p>
          <a:p>
            <a:r>
              <a:rPr lang="en-US" dirty="0"/>
              <a:t>Subtyping IBD (ulcerative colitis vs. Crohn disease, +/- indeterminate) can be hard enough on resection</a:t>
            </a:r>
          </a:p>
          <a:p>
            <a:r>
              <a:rPr lang="en-US" dirty="0"/>
              <a:t>I’m not brave enough to attempt it on biopsy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19043-B21D-CF2B-3745-6A9CEADD2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PI3K inhibitor colitis</a:t>
            </a:r>
          </a:p>
        </p:txBody>
      </p:sp>
    </p:spTree>
    <p:extLst>
      <p:ext uri="{BB962C8B-B14F-4D97-AF65-F5344CB8AC3E}">
        <p14:creationId xmlns:p14="http://schemas.microsoft.com/office/powerpoint/2010/main" val="787736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F751CC9-27F6-5778-37EE-4CC8C5D9C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77915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TKI colitis</a:t>
            </a:r>
          </a:p>
        </p:txBody>
      </p:sp>
    </p:spTree>
    <p:extLst>
      <p:ext uri="{BB962C8B-B14F-4D97-AF65-F5344CB8AC3E}">
        <p14:creationId xmlns:p14="http://schemas.microsoft.com/office/powerpoint/2010/main" val="878636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6CEEC-D96D-BF94-5809-0217749790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Colitis-Associated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17EDA-2308-15A8-9642-DDB29911B5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IBD patients are at increased risk of dysplasia and carcinoma</a:t>
            </a:r>
          </a:p>
          <a:p>
            <a:endParaRPr lang="en-US" dirty="0"/>
          </a:p>
          <a:p>
            <a:r>
              <a:rPr lang="en-US" dirty="0"/>
              <a:t>Two configurations</a:t>
            </a:r>
          </a:p>
          <a:p>
            <a:r>
              <a:rPr lang="en-US" dirty="0"/>
              <a:t>	Visible dysplasia (polypoid; now treated like a tubular adenoma)</a:t>
            </a:r>
          </a:p>
          <a:p>
            <a:r>
              <a:rPr lang="en-US" dirty="0"/>
              <a:t>	Invisible dysplasia (flat; more concerning, can lead to surgery)</a:t>
            </a:r>
          </a:p>
          <a:p>
            <a:r>
              <a:rPr lang="en-US" dirty="0"/>
              <a:t>Two subtypes</a:t>
            </a:r>
          </a:p>
          <a:p>
            <a:r>
              <a:rPr lang="en-US" dirty="0"/>
              <a:t>	Conventional dysplasia (typical intestinal-like)</a:t>
            </a:r>
          </a:p>
          <a:p>
            <a:r>
              <a:rPr lang="en-US" dirty="0"/>
              <a:t>	Non-conventional dysplasia (several varieties)</a:t>
            </a:r>
          </a:p>
          <a:p>
            <a:endParaRPr lang="en-US" dirty="0"/>
          </a:p>
          <a:p>
            <a:r>
              <a:rPr lang="en-US" dirty="0"/>
              <a:t>“DALM” is dead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42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DE2E-65E0-B8CA-DEAA-61E1B6983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Conventional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09E87-993C-0708-5221-ECDC58E27C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Relatively uncommon on biopsy</a:t>
            </a:r>
          </a:p>
          <a:p>
            <a:r>
              <a:rPr lang="en-US" dirty="0"/>
              <a:t>	Reported in 1.3% of Emory IBD biopsy cases 2017-2022</a:t>
            </a:r>
          </a:p>
          <a:p>
            <a:r>
              <a:rPr lang="en-US" dirty="0"/>
              <a:t>Majority of colitis-associated dysplasia</a:t>
            </a:r>
          </a:p>
          <a:p>
            <a:r>
              <a:rPr lang="en-US" dirty="0"/>
              <a:t>	91% of Emory IBD biopsy dysplasia 2017-2022</a:t>
            </a:r>
          </a:p>
          <a:p>
            <a:r>
              <a:rPr lang="en-US" dirty="0"/>
              <a:t>Resembles the intestinal-type dysplasia seen in sporadic tubular adenomas</a:t>
            </a:r>
          </a:p>
          <a:p>
            <a:r>
              <a:rPr lang="en-US" dirty="0"/>
              <a:t>	Can’t really distinguish them histologically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51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B9925C1-47D9-63B0-6B35-CCCFD384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271247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Visible colitis-associated conventional dysplasia</a:t>
            </a:r>
          </a:p>
        </p:txBody>
      </p:sp>
    </p:spTree>
    <p:extLst>
      <p:ext uri="{BB962C8B-B14F-4D97-AF65-F5344CB8AC3E}">
        <p14:creationId xmlns:p14="http://schemas.microsoft.com/office/powerpoint/2010/main" val="903191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2335B41-9323-E9FE-6421-426CAD672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271247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Invisible colitis-associated conventional dysplasia</a:t>
            </a:r>
          </a:p>
        </p:txBody>
      </p:sp>
    </p:spTree>
    <p:extLst>
      <p:ext uri="{BB962C8B-B14F-4D97-AF65-F5344CB8AC3E}">
        <p14:creationId xmlns:p14="http://schemas.microsoft.com/office/powerpoint/2010/main" val="2842226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F6C7-E95B-D84C-87CF-E0D4E6DA81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Non-Conventional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7A77D-6E6A-99C4-CE42-5B9057E19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Hypermucinous</a:t>
            </a:r>
            <a:r>
              <a:rPr lang="en-US" dirty="0"/>
              <a:t> dysplasia</a:t>
            </a:r>
          </a:p>
          <a:p>
            <a:r>
              <a:rPr lang="en-US" dirty="0"/>
              <a:t>2. Crypt cell dysplasia</a:t>
            </a:r>
          </a:p>
          <a:p>
            <a:r>
              <a:rPr lang="en-US" dirty="0"/>
              <a:t>3. Goblet cell-deficient dysplasia</a:t>
            </a:r>
          </a:p>
          <a:p>
            <a:r>
              <a:rPr lang="en-US" dirty="0"/>
              <a:t>4. Dysplasia with increased Paneth cell differentiation </a:t>
            </a:r>
          </a:p>
          <a:p>
            <a:r>
              <a:rPr lang="en-US" dirty="0"/>
              <a:t>5. Sessile serrated lesion-like dysplasia</a:t>
            </a:r>
          </a:p>
          <a:p>
            <a:r>
              <a:rPr lang="en-US" dirty="0"/>
              <a:t>6. Traditional serrated adenoma-like dysplasia</a:t>
            </a:r>
          </a:p>
          <a:p>
            <a:r>
              <a:rPr lang="en-US" dirty="0"/>
              <a:t>7. Serrated dysplasia NOS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89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1345-C675-74BD-FD46-2E239F6836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Hypermucinous</a:t>
            </a:r>
            <a:r>
              <a:rPr lang="en-US" b="1" dirty="0"/>
              <a:t>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CF6F0-E3D7-C9A9-EEBD-9A5038731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~2% of dysplasia in IBD</a:t>
            </a:r>
          </a:p>
          <a:p>
            <a:r>
              <a:rPr lang="en-US" dirty="0"/>
              <a:t>First major study published in 1999</a:t>
            </a:r>
          </a:p>
          <a:p>
            <a:r>
              <a:rPr lang="en-US" dirty="0"/>
              <a:t>Usually presents as a </a:t>
            </a:r>
            <a:r>
              <a:rPr lang="en-US" u="sng" dirty="0"/>
              <a:t>visible</a:t>
            </a:r>
            <a:r>
              <a:rPr lang="en-US" dirty="0"/>
              <a:t> lesion, more often left-sided</a:t>
            </a:r>
          </a:p>
          <a:p>
            <a:r>
              <a:rPr lang="en-US" dirty="0"/>
              <a:t>Villiform architecture, abundant intracytoplasmic mucin</a:t>
            </a:r>
          </a:p>
          <a:p>
            <a:r>
              <a:rPr lang="en-US" u="sng" dirty="0"/>
              <a:t>High</a:t>
            </a:r>
            <a:r>
              <a:rPr lang="en-US" dirty="0"/>
              <a:t> rates of </a:t>
            </a:r>
            <a:r>
              <a:rPr lang="en-US" i="1" dirty="0"/>
              <a:t>KRAS</a:t>
            </a:r>
            <a:r>
              <a:rPr lang="en-US" dirty="0"/>
              <a:t> mutation and subsequent HGD or carcinoma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40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6ECD-E870-4636-FE2F-B98BD85C77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Hypermucinous</a:t>
            </a:r>
            <a:r>
              <a:rPr lang="en-US" b="1" dirty="0"/>
              <a:t>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E50F3-4C39-547B-8F8C-D1F66A630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80BD5C3-EE10-D9CA-8D17-65F77B30D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983"/>
            <a:ext cx="18307952" cy="6847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257CA2-F31F-365A-A585-061BF4A630A0}"/>
              </a:ext>
            </a:extLst>
          </p:cNvPr>
          <p:cNvSpPr txBox="1"/>
          <p:nvPr/>
        </p:nvSpPr>
        <p:spPr>
          <a:xfrm>
            <a:off x="13375465" y="9807431"/>
            <a:ext cx="481794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/>
              <a:t>Choi WT, et al. Mod Pathol. 2020;33:933-943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9162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8BEA2-7A68-AE7A-D32C-8B0A2F76F2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Crypt Cell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470AE-220C-E6B6-9329-0DD7BAE940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~4% of dysplasia in IBD</a:t>
            </a:r>
          </a:p>
          <a:p>
            <a:r>
              <a:rPr lang="en-US" dirty="0"/>
              <a:t>Usually presents as a left-sided </a:t>
            </a:r>
            <a:r>
              <a:rPr lang="en-US" u="sng" dirty="0"/>
              <a:t>flat</a:t>
            </a:r>
            <a:r>
              <a:rPr lang="en-US" dirty="0"/>
              <a:t> lesion</a:t>
            </a:r>
          </a:p>
          <a:p>
            <a:r>
              <a:rPr lang="en-US" dirty="0"/>
              <a:t>Patients often have PSC</a:t>
            </a:r>
          </a:p>
          <a:p>
            <a:r>
              <a:rPr lang="en-US" dirty="0"/>
              <a:t>Crypts show enlarged, hyperchromatic, spread-out, rounded nuclei</a:t>
            </a:r>
          </a:p>
          <a:p>
            <a:r>
              <a:rPr lang="en-US" dirty="0"/>
              <a:t>No architectural changes</a:t>
            </a:r>
          </a:p>
          <a:p>
            <a:r>
              <a:rPr lang="en-US" dirty="0"/>
              <a:t>Surface should not be involved (problems: ulceration, sectioning)</a:t>
            </a:r>
          </a:p>
          <a:p>
            <a:r>
              <a:rPr lang="en-US" u="sng" dirty="0"/>
              <a:t>High</a:t>
            </a:r>
            <a:r>
              <a:rPr lang="en-US" dirty="0"/>
              <a:t> rates of subsequent HGD or carcinoma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96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8B30-B3E3-0B41-D644-801FD0735C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/>
              <a:t>Ulcerative Colitis vs. Crohn Disease: Challenges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FEB3-2261-D70D-36B8-79A355270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UC can be patchy!</a:t>
            </a:r>
          </a:p>
          <a:p>
            <a:r>
              <a:rPr lang="en-US" dirty="0"/>
              <a:t>	Treated disease</a:t>
            </a:r>
          </a:p>
          <a:p>
            <a:r>
              <a:rPr lang="en-US" dirty="0"/>
              <a:t>	“Cecal patch”</a:t>
            </a:r>
          </a:p>
          <a:p>
            <a:r>
              <a:rPr lang="en-US" dirty="0"/>
              <a:t>UC can have granulomas</a:t>
            </a:r>
          </a:p>
          <a:p>
            <a:r>
              <a:rPr lang="en-US" dirty="0"/>
              <a:t>	Crypt-rupture granulomas, that is</a:t>
            </a:r>
          </a:p>
          <a:p>
            <a:r>
              <a:rPr lang="en-US" dirty="0"/>
              <a:t>Rare upper GI tract involvement in UC</a:t>
            </a:r>
          </a:p>
          <a:p>
            <a:r>
              <a:rPr lang="en-US" dirty="0"/>
              <a:t>	Usually duodenitis</a:t>
            </a:r>
          </a:p>
          <a:p>
            <a:r>
              <a:rPr lang="en-US" dirty="0"/>
              <a:t>Unusual overlap forms exist</a:t>
            </a:r>
          </a:p>
          <a:p>
            <a:r>
              <a:rPr lang="en-US" dirty="0"/>
              <a:t>	“UC-like CD” and etc.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52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920D7-8B3B-9790-93DC-4003DF8AB0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Crypt Cell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7FFF0-C7AD-CEC5-92D2-F4D8245CD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C737630-0449-CE3E-0E55-D01424CFF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" y="1933632"/>
            <a:ext cx="18263653" cy="7222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56ECE4-E607-44ED-1ED2-F4CD56258515}"/>
              </a:ext>
            </a:extLst>
          </p:cNvPr>
          <p:cNvSpPr txBox="1"/>
          <p:nvPr/>
        </p:nvSpPr>
        <p:spPr>
          <a:xfrm>
            <a:off x="13375465" y="9807431"/>
            <a:ext cx="481794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/>
              <a:t>Choi WT, et al. Mod Pathol. 2020;33:933-943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4951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A020-C0D6-08B3-5C63-2EFDADF3E0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Goblet Cell-Deficient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B21CF-F239-9077-A851-7A82B09F83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~3% of dysplasia in IBD</a:t>
            </a:r>
          </a:p>
          <a:p>
            <a:r>
              <a:rPr lang="en-US" dirty="0"/>
              <a:t>More often </a:t>
            </a:r>
            <a:r>
              <a:rPr lang="en-US" u="sng" dirty="0"/>
              <a:t>flat</a:t>
            </a:r>
            <a:r>
              <a:rPr lang="en-US" dirty="0"/>
              <a:t>, but may be seen in large polyps</a:t>
            </a:r>
          </a:p>
          <a:p>
            <a:r>
              <a:rPr lang="en-US" dirty="0"/>
              <a:t>Resembles conventional dysplasia, but has few/no goblet cells</a:t>
            </a:r>
          </a:p>
          <a:p>
            <a:r>
              <a:rPr lang="en-US" dirty="0"/>
              <a:t>	Could well be a variant of conventional dysplasia</a:t>
            </a:r>
          </a:p>
          <a:p>
            <a:r>
              <a:rPr lang="en-US" dirty="0"/>
              <a:t>Patients at </a:t>
            </a:r>
            <a:r>
              <a:rPr lang="en-US" u="sng" dirty="0"/>
              <a:t>increased</a:t>
            </a:r>
            <a:r>
              <a:rPr lang="en-US" dirty="0"/>
              <a:t> risk of HGD/carcinoma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98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F247-F5E7-2605-231D-4F59FD25B2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Goblet Cell-Deficient Dysplasia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5EF5B-C482-2D68-AF9B-A1DB89A5EC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3B02EE5-46B1-06B3-1D7D-2A6D247D3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838"/>
            <a:ext cx="18341676" cy="6859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5A2912-5F42-335C-D883-2C7BE93188BD}"/>
              </a:ext>
            </a:extLst>
          </p:cNvPr>
          <p:cNvSpPr txBox="1"/>
          <p:nvPr/>
        </p:nvSpPr>
        <p:spPr>
          <a:xfrm>
            <a:off x="13375465" y="9807431"/>
            <a:ext cx="481794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/>
              <a:t>Choi WT, et al. Mod Pathol. 2020;33:933-943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8188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A4D0-D7A7-EEF9-1D13-C39AADC73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Dysplasia with increased Paneth cell differentiation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13659-373E-3A0C-CC08-B4A0A9DDB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~13% of dysplasia in IBD</a:t>
            </a:r>
          </a:p>
          <a:p>
            <a:r>
              <a:rPr lang="en-US" dirty="0"/>
              <a:t>Usually seen in small </a:t>
            </a:r>
            <a:r>
              <a:rPr lang="en-US" u="sng" dirty="0"/>
              <a:t>polypoid</a:t>
            </a:r>
            <a:r>
              <a:rPr lang="en-US" dirty="0"/>
              <a:t> lesions</a:t>
            </a:r>
          </a:p>
          <a:p>
            <a:r>
              <a:rPr lang="en-US" dirty="0"/>
              <a:t>Resembles conventional dysplasia, but has lots of Paneth cells</a:t>
            </a:r>
          </a:p>
          <a:p>
            <a:r>
              <a:rPr lang="en-US" dirty="0"/>
              <a:t>	Honestly probably a variant of conventional dysplasia</a:t>
            </a:r>
          </a:p>
          <a:p>
            <a:r>
              <a:rPr lang="en-US" dirty="0"/>
              <a:t>Patients </a:t>
            </a:r>
            <a:r>
              <a:rPr lang="en-US" u="sng" dirty="0"/>
              <a:t>not</a:t>
            </a:r>
            <a:r>
              <a:rPr lang="en-US" dirty="0"/>
              <a:t> at particularly increased risk of HGD/carcinoma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53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7588-44A8-05CA-67B0-412EE3863E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Dysplasia with increased Paneth cell differentiation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6CBCA-1275-E20C-47E2-1CEE11EEC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06320-D999-431D-C82C-0AA59C1F88AD}"/>
              </a:ext>
            </a:extLst>
          </p:cNvPr>
          <p:cNvSpPr txBox="1"/>
          <p:nvPr/>
        </p:nvSpPr>
        <p:spPr>
          <a:xfrm>
            <a:off x="13375465" y="9807431"/>
            <a:ext cx="481794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/>
              <a:t>Choi WT, et al. Mod Pathol. 2020;33:933-943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332E93-D348-4401-D8B2-F87192BB8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" y="1886918"/>
            <a:ext cx="18292209" cy="68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821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0D29-3317-4E00-6312-D2C56EDA7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/>
              <a:t>Sessile Serrated Lesion-Like Dysplasia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E6847-2E6F-44A2-F4E8-0E6475991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~1% of dysplasia in IBD</a:t>
            </a:r>
          </a:p>
          <a:p>
            <a:r>
              <a:rPr lang="en-US" dirty="0"/>
              <a:t>A lot like dysplastic SSLs in non-IBD patients</a:t>
            </a:r>
          </a:p>
          <a:p>
            <a:r>
              <a:rPr lang="en-US" dirty="0"/>
              <a:t>	Visible on endoscopy</a:t>
            </a:r>
          </a:p>
          <a:p>
            <a:r>
              <a:rPr lang="en-US" dirty="0"/>
              <a:t>	Usually right-sided</a:t>
            </a:r>
          </a:p>
          <a:p>
            <a:r>
              <a:rPr lang="en-US" dirty="0"/>
              <a:t>	L- or T-shaped crypts</a:t>
            </a:r>
          </a:p>
          <a:p>
            <a:r>
              <a:rPr lang="en-US" dirty="0"/>
              <a:t>	Shows cytologic dysplasia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85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523-01FB-571A-F095-C1E7FD4B44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/>
              <a:t>Sessile Serrated Lesion-Like Dysplasia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B5348-8AF9-5B98-6107-75B31F00F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C7EC4-65C1-480D-060D-35F3A77457D0}"/>
              </a:ext>
            </a:extLst>
          </p:cNvPr>
          <p:cNvSpPr txBox="1"/>
          <p:nvPr/>
        </p:nvSpPr>
        <p:spPr>
          <a:xfrm>
            <a:off x="13375465" y="9807431"/>
            <a:ext cx="481794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/>
              <a:t>Choi WT, et al. Mod Pathol. 2020;33:933-943</a:t>
            </a:r>
            <a:endParaRPr lang="en-US" sz="20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D1EC393-62B2-7200-A5FC-6C6761641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528"/>
            <a:ext cx="18307955" cy="68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25BE-0189-ABF3-A12B-D752AF8CE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Traditional Serrated Adenoma-Like Dysplasia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4361B-34DF-E91C-B739-1076CD6568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~1% of dysplasia in IBD</a:t>
            </a:r>
          </a:p>
          <a:p>
            <a:r>
              <a:rPr lang="en-US" dirty="0"/>
              <a:t>A lot like TSAs in non-IBD patients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22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6F7A-A5D1-7CF9-9C49-52C0B61FF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Traditional Serrated Adenoma-Like Dysplasia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B5078-9F4B-71ED-ED7B-56D87EC2C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65FCC73-5D1A-4848-95BD-ABFD16F7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" y="1937372"/>
            <a:ext cx="18292209" cy="6853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59327-BF44-15DB-C1E4-BB54BC746517}"/>
              </a:ext>
            </a:extLst>
          </p:cNvPr>
          <p:cNvSpPr txBox="1"/>
          <p:nvPr/>
        </p:nvSpPr>
        <p:spPr>
          <a:xfrm>
            <a:off x="13375465" y="9807431"/>
            <a:ext cx="481794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/>
              <a:t>Choi WT, et al. Mod Pathol. 2020;33:933-943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9332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6220-343F-1E5B-7112-09FB332D7A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Serrated Dysplasia NOS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60461-4013-E323-6940-1C0204203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Very rare</a:t>
            </a:r>
          </a:p>
          <a:p>
            <a:r>
              <a:rPr lang="en-US" dirty="0"/>
              <a:t>Not a lot of solid data here</a:t>
            </a:r>
          </a:p>
          <a:p>
            <a:r>
              <a:rPr lang="en-US" dirty="0"/>
              <a:t>Basically a wastebasket term for lesions that look </a:t>
            </a:r>
            <a:r>
              <a:rPr lang="en-US" dirty="0" err="1"/>
              <a:t>kinda</a:t>
            </a:r>
            <a:r>
              <a:rPr lang="en-US" dirty="0"/>
              <a:t> serrated but don’t fit for SSL-like or TSA-like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66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E10EB-E48D-7CC8-23F0-F7BC363939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/>
              <a:t>New DX of IBD on Biopsy: Activity</a:t>
            </a: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170E3-8B1C-86C7-8EE2-85F682D72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Usually want to see both activity and chronicity</a:t>
            </a:r>
          </a:p>
          <a:p>
            <a:endParaRPr lang="en-US" dirty="0"/>
          </a:p>
          <a:p>
            <a:r>
              <a:rPr lang="en-US" dirty="0"/>
              <a:t>Activity = neutrophils</a:t>
            </a:r>
          </a:p>
          <a:p>
            <a:r>
              <a:rPr lang="en-US" dirty="0"/>
              <a:t>Various severity criteria have been proposed</a:t>
            </a:r>
          </a:p>
          <a:p>
            <a:r>
              <a:rPr lang="en-US" dirty="0"/>
              <a:t>	Minimal = barely found one neutrophil</a:t>
            </a:r>
          </a:p>
          <a:p>
            <a:r>
              <a:rPr lang="en-US" dirty="0"/>
              <a:t>	Mild = scattered neutrophils in epithelium or lamina propria</a:t>
            </a:r>
          </a:p>
          <a:p>
            <a:r>
              <a:rPr lang="en-US" dirty="0"/>
              <a:t>	Moderate = crypt abscesses</a:t>
            </a:r>
          </a:p>
          <a:p>
            <a:r>
              <a:rPr lang="en-US" dirty="0"/>
              <a:t>	Severe = ulceration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88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E332-CC54-A38A-5559-E0003B7F9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Serrated Dysplasia NOS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35CDC-A9F6-005B-3F0F-462CC49631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7F4D7-D51C-B2F9-B25B-EFBB266B31E8}"/>
              </a:ext>
            </a:extLst>
          </p:cNvPr>
          <p:cNvSpPr txBox="1"/>
          <p:nvPr/>
        </p:nvSpPr>
        <p:spPr>
          <a:xfrm>
            <a:off x="13375465" y="9807431"/>
            <a:ext cx="481794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dirty="0"/>
              <a:t>Choi WT, et al. Mod Pathol. 2020;33:933-943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101C7-B73F-BFFD-D8C8-4EFA5DDE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" y="1918447"/>
            <a:ext cx="18295747" cy="68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84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F4E1-935F-1803-0AA9-0850005F72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Am I Missing Non-Conventional Forms on Bx?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95253-E918-E733-3CFC-2E7E286393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Limited data, but probably not</a:t>
            </a:r>
          </a:p>
          <a:p>
            <a:endParaRPr lang="en-US" dirty="0"/>
          </a:p>
          <a:p>
            <a:r>
              <a:rPr lang="en-US" dirty="0" err="1"/>
              <a:t>Hypermucinous</a:t>
            </a:r>
            <a:r>
              <a:rPr lang="en-US" dirty="0"/>
              <a:t> is tricky; probably often called indefinite</a:t>
            </a:r>
          </a:p>
          <a:p>
            <a:r>
              <a:rPr lang="en-US" dirty="0"/>
              <a:t>Crypt cell is also tricky; probably often called indefinite or HGD</a:t>
            </a:r>
          </a:p>
          <a:p>
            <a:r>
              <a:rPr lang="en-US" dirty="0"/>
              <a:t>Goblet cell-deficient and Paneth cell-rich probably just called NOS</a:t>
            </a:r>
          </a:p>
          <a:p>
            <a:r>
              <a:rPr lang="en-US" dirty="0"/>
              <a:t>SSL-like and TSA-like probably just getting called </a:t>
            </a:r>
            <a:r>
              <a:rPr lang="en-US" dirty="0" err="1"/>
              <a:t>dSSL</a:t>
            </a:r>
            <a:r>
              <a:rPr lang="en-US" dirty="0"/>
              <a:t> and TSA</a:t>
            </a:r>
          </a:p>
          <a:p>
            <a:r>
              <a:rPr lang="en-US" dirty="0"/>
              <a:t>Serrated NOS is weird, probably flagged as indefinite or LGD</a:t>
            </a:r>
          </a:p>
          <a:p>
            <a:endParaRPr lang="en-US" dirty="0"/>
          </a:p>
          <a:p>
            <a:r>
              <a:rPr lang="en-US" dirty="0"/>
              <a:t>Patients often also have conventional dysplasia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589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F80A-D086-EA05-E2F2-A88C557BE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/>
              <a:t>Does IHC Help with Non-Conventional Forms?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56E37-406A-DCF1-DEF7-F3255F2C0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Worth trying in difficult cases, to distinguish from reactive change</a:t>
            </a:r>
          </a:p>
          <a:p>
            <a:r>
              <a:rPr lang="en-US" dirty="0"/>
              <a:t>	I have become a convert</a:t>
            </a:r>
          </a:p>
          <a:p>
            <a:r>
              <a:rPr lang="en-US" dirty="0"/>
              <a:t>p53 staining can be aberrant</a:t>
            </a:r>
          </a:p>
          <a:p>
            <a:r>
              <a:rPr lang="en-US" dirty="0"/>
              <a:t>	Nearly every cell stains, or no cell stains</a:t>
            </a:r>
          </a:p>
          <a:p>
            <a:r>
              <a:rPr lang="en-US" dirty="0"/>
              <a:t>SATB2 staining can be lost</a:t>
            </a:r>
          </a:p>
          <a:p>
            <a:r>
              <a:rPr lang="en-US" dirty="0"/>
              <a:t>	~40% of colitis-associated dysplasia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71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606E737-2325-2BDE-24A3-1DB59F8B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90528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1084769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Crypt cell dysplasia? H&amp;E</a:t>
            </a:r>
          </a:p>
        </p:txBody>
      </p:sp>
    </p:spTree>
    <p:extLst>
      <p:ext uri="{BB962C8B-B14F-4D97-AF65-F5344CB8AC3E}">
        <p14:creationId xmlns:p14="http://schemas.microsoft.com/office/powerpoint/2010/main" val="330009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C493EA85-2F04-C3BC-03E5-07785FA7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1"/>
            <a:ext cx="3678323" cy="188636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1084769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Crypt cell dysplasia, p53</a:t>
            </a:r>
          </a:p>
        </p:txBody>
      </p:sp>
    </p:spTree>
    <p:extLst>
      <p:ext uri="{BB962C8B-B14F-4D97-AF65-F5344CB8AC3E}">
        <p14:creationId xmlns:p14="http://schemas.microsoft.com/office/powerpoint/2010/main" val="84420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27DFC-5352-A152-4E69-8B09ECBC80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My </a:t>
            </a:r>
            <a:r>
              <a:rPr lang="en-US" sz="4800" b="1" dirty="0" err="1"/>
              <a:t>Signout</a:t>
            </a:r>
            <a:r>
              <a:rPr lang="en-US" sz="4800" b="1" dirty="0"/>
              <a:t> Approach for Dysplasia in IBD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4270D-820E-DA27-95B4-B22CD21B62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Polyp: “Polypoid low-grade dysplasia”</a:t>
            </a:r>
          </a:p>
          <a:p>
            <a:r>
              <a:rPr lang="en-US" dirty="0"/>
              <a:t>	Can’t distinguish colitis-associated dysplasia from sporadic TA</a:t>
            </a:r>
          </a:p>
          <a:p>
            <a:r>
              <a:rPr lang="en-US" dirty="0"/>
              <a:t>	Clinicians don’t really care anymore anyway</a:t>
            </a:r>
          </a:p>
          <a:p>
            <a:r>
              <a:rPr lang="en-US" dirty="0"/>
              <a:t>	LGD vs. HGD same as for TA</a:t>
            </a:r>
          </a:p>
          <a:p>
            <a:r>
              <a:rPr lang="en-US" dirty="0"/>
              <a:t>Flat biopsy: Generally descriptive</a:t>
            </a:r>
          </a:p>
          <a:p>
            <a:r>
              <a:rPr lang="en-US" dirty="0"/>
              <a:t>	A comment is a good idea</a:t>
            </a:r>
          </a:p>
          <a:p>
            <a:r>
              <a:rPr lang="en-US" dirty="0"/>
              <a:t>	Specifically naming non-conventional forms is not standard practice … yet</a:t>
            </a:r>
          </a:p>
          <a:p>
            <a:r>
              <a:rPr lang="en-US" dirty="0"/>
              <a:t>	LGD vs. HGD can be challenging, especially for non-conventional forms</a:t>
            </a:r>
          </a:p>
          <a:p>
            <a:r>
              <a:rPr lang="en-US" dirty="0"/>
              <a:t>Low threshold for showing a colleague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21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C730-7C93-1ED9-AF77-CAF1B5FCAD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9266E-6F61-4751-E966-ADC8EA2AE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000" b="1" dirty="0" err="1"/>
              <a:t>Cerilli</a:t>
            </a:r>
            <a:r>
              <a:rPr lang="en-US" sz="2000" b="1" dirty="0"/>
              <a:t> LA, et al.</a:t>
            </a:r>
            <a:r>
              <a:rPr lang="en-US" sz="2000" dirty="0"/>
              <a:t> The differential diagnosis of colitis in endoscopic biopsy specimens: a review article. Arch </a:t>
            </a:r>
            <a:r>
              <a:rPr lang="en-US" sz="2000" dirty="0" err="1"/>
              <a:t>Pathol</a:t>
            </a:r>
            <a:r>
              <a:rPr lang="en-US" sz="2000" dirty="0"/>
              <a:t> Lab Med. 2012;136:854-864.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Choi EK, et al.</a:t>
            </a:r>
            <a:r>
              <a:rPr lang="en-US" sz="2000" dirty="0"/>
              <a:t> Chronic Colitis in Biopsy Samples: Is It Inflammatory Bowel Disease or Something Else. Surg </a:t>
            </a:r>
            <a:r>
              <a:rPr lang="en-US" sz="2000" dirty="0" err="1"/>
              <a:t>Pathol</a:t>
            </a:r>
            <a:r>
              <a:rPr lang="en-US" sz="2000" dirty="0"/>
              <a:t> Clin. 2017;10:841-861.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Choi WT, et al.</a:t>
            </a:r>
            <a:r>
              <a:rPr lang="en-US" sz="2000" dirty="0"/>
              <a:t> Nonconventional dysplasia in patients with inflammatory bowel disease and colorectal carcinoma: a multicenter clinicopathologic study. Mod </a:t>
            </a:r>
            <a:r>
              <a:rPr lang="en-US" sz="2000" dirty="0" err="1"/>
              <a:t>Pathol</a:t>
            </a:r>
            <a:r>
              <a:rPr lang="en-US" sz="2000" dirty="0"/>
              <a:t>. 2020;33:933-943.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Geraghty JM, et al.</a:t>
            </a:r>
            <a:r>
              <a:rPr lang="en-US" sz="2000" dirty="0"/>
              <a:t> Diversion colitis: histological features in the colon and rectum after </a:t>
            </a:r>
            <a:r>
              <a:rPr lang="en-US" sz="2000" dirty="0" err="1"/>
              <a:t>defunctioning</a:t>
            </a:r>
            <a:r>
              <a:rPr lang="en-US" sz="2000" dirty="0"/>
              <a:t> colostomy. Gut. 1991;32:1020-1023.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Jessurun</a:t>
            </a:r>
            <a:r>
              <a:rPr lang="en-US" sz="2000" b="1" dirty="0"/>
              <a:t> J.</a:t>
            </a:r>
            <a:r>
              <a:rPr lang="en-US" sz="2000" dirty="0"/>
              <a:t> The Differential Diagnosis of Acute Colitis: Clues to a Specific Diagnosis. Surg </a:t>
            </a:r>
            <a:r>
              <a:rPr lang="en-US" sz="2000" dirty="0" err="1"/>
              <a:t>Pathol</a:t>
            </a:r>
            <a:r>
              <a:rPr lang="en-US" sz="2000" dirty="0"/>
              <a:t> Clin. 2017;10:863-885.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Ma C, et al.</a:t>
            </a:r>
            <a:r>
              <a:rPr lang="en-US" sz="2000" dirty="0"/>
              <a:t> Loss of SATB2 Expression Is a Biomarker of Inflammatory Bowel Disease-associated Colorectal Dysplasia and Adenocarcinoma. Am J Surg </a:t>
            </a:r>
            <a:r>
              <a:rPr lang="en-US" sz="2000" dirty="0" err="1"/>
              <a:t>Pathol</a:t>
            </a:r>
            <a:r>
              <a:rPr lang="en-US" sz="2000" dirty="0"/>
              <a:t>. 2019;43:1314-1322.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Mosli</a:t>
            </a:r>
            <a:r>
              <a:rPr lang="en-US" sz="2000" b="1" dirty="0"/>
              <a:t> MH, et al.</a:t>
            </a:r>
            <a:r>
              <a:rPr lang="en-US" sz="2000" dirty="0"/>
              <a:t> Histologic scoring indices for evaluation of disease activity in ulcerative colitis. Cochrane Database Syst Rev. 2017;5:CD011256.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Novak G, et al.</a:t>
            </a:r>
            <a:r>
              <a:rPr lang="en-US" sz="2000" dirty="0"/>
              <a:t> Histologic scoring indices for evaluation of disease activity in Crohn's disease. Cochrane Database Syst Rev. 2017;7:CD012351.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Odze</a:t>
            </a:r>
            <a:r>
              <a:rPr lang="en-US" sz="2000" b="1" dirty="0"/>
              <a:t> R.</a:t>
            </a:r>
            <a:r>
              <a:rPr lang="en-US" sz="2000" dirty="0"/>
              <a:t> Diagnostic problems and advances in inflammatory bowel disease. Mod </a:t>
            </a:r>
            <a:r>
              <a:rPr lang="en-US" sz="2000" dirty="0" err="1"/>
              <a:t>Pathol</a:t>
            </a:r>
            <a:r>
              <a:rPr lang="en-US" sz="2000" dirty="0"/>
              <a:t>. 2003;16:347-358.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Tursi</a:t>
            </a:r>
            <a:r>
              <a:rPr lang="en-US" sz="2000" b="1" dirty="0"/>
              <a:t> A, et al.</a:t>
            </a:r>
            <a:r>
              <a:rPr lang="en-US" sz="2000" dirty="0"/>
              <a:t> Histopathology of segmental colitis associated with diverticulosis resembles inflammatory bowel diseases. J Clin Gastroenterol. 2015;49:350-351.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Wen KW, et al.</a:t>
            </a:r>
            <a:r>
              <a:rPr lang="en-US" sz="2000" dirty="0"/>
              <a:t> DNA flow cytometric and interobserver study of crypt cell atypia in inflammatory bowel disease. Histopathology. 2019;75:578-588.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Zhang ML, et al.</a:t>
            </a:r>
            <a:r>
              <a:rPr lang="en-US" sz="2000" dirty="0"/>
              <a:t> Histopathology of Gastrointestinal Immune-related Adverse Events: A Practical Review for the Practicing Pathologist. Am J Surg </a:t>
            </a:r>
            <a:r>
              <a:rPr lang="en-US" sz="2000" dirty="0" err="1"/>
              <a:t>Pathol</a:t>
            </a:r>
            <a:r>
              <a:rPr lang="en-US" sz="2000" dirty="0"/>
              <a:t>. 2022;46:e15-e26.</a:t>
            </a:r>
          </a:p>
        </p:txBody>
      </p:sp>
    </p:spTree>
    <p:extLst>
      <p:ext uri="{BB962C8B-B14F-4D97-AF65-F5344CB8AC3E}">
        <p14:creationId xmlns:p14="http://schemas.microsoft.com/office/powerpoint/2010/main" val="3854124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A4DE-0D41-3C6B-7DA8-B6D52F70CA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F7B33-AD9B-54F7-EC9C-38935DC06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91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EDA7-062A-12CC-9B6C-DDF1FCB756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/>
              <a:t>New DX of IBD on Biopsy: Chronicity</a:t>
            </a: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5515F-0CE5-4DD4-3081-E4BEEDE92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Expanded lamina propria chronic inflammatory infiltrate</a:t>
            </a:r>
          </a:p>
          <a:p>
            <a:r>
              <a:rPr lang="en-US" dirty="0"/>
              <a:t>Crypt lift-off with basal plasmacytosis</a:t>
            </a:r>
          </a:p>
          <a:p>
            <a:r>
              <a:rPr lang="en-US" dirty="0"/>
              <a:t>Paneth cell metaplasia distal to splenic flexure</a:t>
            </a:r>
          </a:p>
          <a:p>
            <a:r>
              <a:rPr lang="en-US" dirty="0"/>
              <a:t>Crypt dropout/atrophy</a:t>
            </a:r>
          </a:p>
          <a:p>
            <a:r>
              <a:rPr lang="en-US" dirty="0"/>
              <a:t>Crypt distortion/branching</a:t>
            </a:r>
          </a:p>
          <a:p>
            <a:endParaRPr lang="en-US" dirty="0"/>
          </a:p>
          <a:p>
            <a:r>
              <a:rPr lang="en-US" dirty="0"/>
              <a:t>All features helpful; none hugely sensitive or specific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8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0BF729B-F9D8-BF1E-D343-F7CDA22D3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43231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UC on biopsy</a:t>
            </a:r>
          </a:p>
        </p:txBody>
      </p:sp>
    </p:spTree>
    <p:extLst>
      <p:ext uri="{BB962C8B-B14F-4D97-AF65-F5344CB8AC3E}">
        <p14:creationId xmlns:p14="http://schemas.microsoft.com/office/powerpoint/2010/main" val="68314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D9F4F5D-4B6D-0D1E-D061-EE9A1085E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43231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UC on biopsy</a:t>
            </a:r>
          </a:p>
        </p:txBody>
      </p:sp>
    </p:spTree>
    <p:extLst>
      <p:ext uri="{BB962C8B-B14F-4D97-AF65-F5344CB8AC3E}">
        <p14:creationId xmlns:p14="http://schemas.microsoft.com/office/powerpoint/2010/main" val="217971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B4BE8F8-7284-DFBD-9A17-8C420E70E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642" y="-108012"/>
            <a:ext cx="3678323" cy="143231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579277" y="517008"/>
            <a:ext cx="2557611" cy="2034204"/>
          </a:xfrm>
        </p:spPr>
        <p:txBody>
          <a:bodyPr/>
          <a:lstStyle/>
          <a:p>
            <a:pPr algn="ctr"/>
            <a:r>
              <a:rPr lang="pt-BR" sz="3000" dirty="0">
                <a:solidFill>
                  <a:schemeClr val="bg1">
                    <a:lumMod val="50000"/>
                  </a:schemeClr>
                </a:solidFill>
              </a:rPr>
              <a:t>CD on biopsy</a:t>
            </a:r>
          </a:p>
        </p:txBody>
      </p:sp>
    </p:spTree>
    <p:extLst>
      <p:ext uri="{BB962C8B-B14F-4D97-AF65-F5344CB8AC3E}">
        <p14:creationId xmlns:p14="http://schemas.microsoft.com/office/powerpoint/2010/main" val="2245243746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0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7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8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FC641727-A542-4B50-89B7-48E15488BC7B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</TotalTime>
  <Words>1861</Words>
  <Application>Microsoft Office PowerPoint</Application>
  <PresentationFormat>Custom</PresentationFormat>
  <Paragraphs>244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Bold</vt:lpstr>
      <vt:lpstr>Calibri Light</vt:lpstr>
      <vt:lpstr>Congresso de Patologia</vt:lpstr>
      <vt:lpstr>Biopsy Evaluation of  Inflammatory Bowel Disease: Diagnosis, Differentials, and Dysplasia</vt:lpstr>
      <vt:lpstr>Disclosure of Relevant Financial Relationships</vt:lpstr>
      <vt:lpstr>Diagnosing Inflammatory Bowel Disease on Bx</vt:lpstr>
      <vt:lpstr>Ulcerative Colitis vs. Crohn Disease: Challenges</vt:lpstr>
      <vt:lpstr>New DX of IBD on Biopsy: Activity</vt:lpstr>
      <vt:lpstr>New DX of IBD on Biopsy: Chronicity</vt:lpstr>
      <vt:lpstr>UC on biopsy</vt:lpstr>
      <vt:lpstr>UC on biopsy</vt:lpstr>
      <vt:lpstr>CD on biopsy</vt:lpstr>
      <vt:lpstr>CD on biopsy</vt:lpstr>
      <vt:lpstr>UC on biopsy</vt:lpstr>
      <vt:lpstr>Scoring IBD Activity</vt:lpstr>
      <vt:lpstr>My Signout Approach (Bx, Hx of IBD)</vt:lpstr>
      <vt:lpstr>My Signout Approach (Bx, no Hx of IBD)</vt:lpstr>
      <vt:lpstr>DDX of IBD on Biopsy</vt:lpstr>
      <vt:lpstr>Acute Self-Limited Colitis</vt:lpstr>
      <vt:lpstr>Acute self-limited colitis</vt:lpstr>
      <vt:lpstr>Acute self-limited colitis</vt:lpstr>
      <vt:lpstr>Acute self-limited colitis</vt:lpstr>
      <vt:lpstr>Segmental Colitis</vt:lpstr>
      <vt:lpstr>Segmental colitis</vt:lpstr>
      <vt:lpstr>Segmental colitis</vt:lpstr>
      <vt:lpstr>Diversion Colitis</vt:lpstr>
      <vt:lpstr>Diversion colitis</vt:lpstr>
      <vt:lpstr>Diversion colitis</vt:lpstr>
      <vt:lpstr>Drug-Induced Colitis</vt:lpstr>
      <vt:lpstr>PD1 inhibitor colitis</vt:lpstr>
      <vt:lpstr>PD1 inhibitor colitis</vt:lpstr>
      <vt:lpstr>CTLA4 inhibitor colitis</vt:lpstr>
      <vt:lpstr>PI3K inhibitor colitis</vt:lpstr>
      <vt:lpstr>TKI colitis</vt:lpstr>
      <vt:lpstr>Colitis-Associated Dysplasia</vt:lpstr>
      <vt:lpstr>Conventional Dysplasia</vt:lpstr>
      <vt:lpstr>Visible colitis-associated conventional dysplasia</vt:lpstr>
      <vt:lpstr>Invisible colitis-associated conventional dysplasia</vt:lpstr>
      <vt:lpstr>Non-Conventional Dysplasia</vt:lpstr>
      <vt:lpstr>Hypermucinous Dysplasia</vt:lpstr>
      <vt:lpstr>Hypermucinous Dysplasia</vt:lpstr>
      <vt:lpstr>Crypt Cell Dysplasia</vt:lpstr>
      <vt:lpstr>Crypt Cell Dysplasia</vt:lpstr>
      <vt:lpstr>Goblet Cell-Deficient Dysplasia</vt:lpstr>
      <vt:lpstr>Goblet Cell-Deficient Dysplasia</vt:lpstr>
      <vt:lpstr>Dysplasia with increased Paneth cell differentiation</vt:lpstr>
      <vt:lpstr>Dysplasia with increased Paneth cell differentiation</vt:lpstr>
      <vt:lpstr>Sessile Serrated Lesion-Like Dysplasia</vt:lpstr>
      <vt:lpstr>Sessile Serrated Lesion-Like Dysplasia</vt:lpstr>
      <vt:lpstr>Traditional Serrated Adenoma-Like Dysplasia</vt:lpstr>
      <vt:lpstr>Traditional Serrated Adenoma-Like Dysplasia</vt:lpstr>
      <vt:lpstr>Serrated Dysplasia NOS</vt:lpstr>
      <vt:lpstr>Serrated Dysplasia NOS</vt:lpstr>
      <vt:lpstr>Am I Missing Non-Conventional Forms on Bx?</vt:lpstr>
      <vt:lpstr>Does IHC Help with Non-Conventional Forms?</vt:lpstr>
      <vt:lpstr>Crypt cell dysplasia? H&amp;E</vt:lpstr>
      <vt:lpstr>Crypt cell dysplasia, p53</vt:lpstr>
      <vt:lpstr>My Signout Approach for Dysplasia in IBD</vt:lpstr>
      <vt:lpstr>References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Gonzalez, Raul S.</cp:lastModifiedBy>
  <cp:revision>50</cp:revision>
  <dcterms:created xsi:type="dcterms:W3CDTF">2024-02-22T18:43:09Z</dcterms:created>
  <dcterms:modified xsi:type="dcterms:W3CDTF">2024-04-25T14:55:24Z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